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480" r:id="rId2"/>
    <p:sldId id="467" r:id="rId3"/>
    <p:sldId id="441" r:id="rId4"/>
    <p:sldId id="478" r:id="rId5"/>
    <p:sldId id="479" r:id="rId6"/>
    <p:sldId id="438" r:id="rId7"/>
    <p:sldId id="322" r:id="rId8"/>
    <p:sldId id="439" r:id="rId9"/>
    <p:sldId id="324" r:id="rId10"/>
    <p:sldId id="440" r:id="rId11"/>
    <p:sldId id="469" r:id="rId12"/>
    <p:sldId id="333" r:id="rId13"/>
    <p:sldId id="335" r:id="rId14"/>
    <p:sldId id="336" r:id="rId15"/>
    <p:sldId id="442" r:id="rId16"/>
    <p:sldId id="443" r:id="rId17"/>
    <p:sldId id="338" r:id="rId18"/>
    <p:sldId id="475" r:id="rId19"/>
    <p:sldId id="470" r:id="rId20"/>
    <p:sldId id="471" r:id="rId21"/>
    <p:sldId id="472" r:id="rId22"/>
    <p:sldId id="473" r:id="rId23"/>
    <p:sldId id="474" r:id="rId24"/>
    <p:sldId id="372" r:id="rId25"/>
    <p:sldId id="444" r:id="rId26"/>
    <p:sldId id="374" r:id="rId27"/>
    <p:sldId id="445" r:id="rId28"/>
    <p:sldId id="446" r:id="rId29"/>
    <p:sldId id="447" r:id="rId30"/>
    <p:sldId id="448" r:id="rId31"/>
    <p:sldId id="449" r:id="rId32"/>
    <p:sldId id="450" r:id="rId33"/>
    <p:sldId id="451" r:id="rId34"/>
    <p:sldId id="452" r:id="rId35"/>
    <p:sldId id="456" r:id="rId36"/>
    <p:sldId id="453" r:id="rId37"/>
    <p:sldId id="454" r:id="rId38"/>
    <p:sldId id="455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31C5F93-41CD-456D-9940-AFCE6BCD07B5}">
          <p14:sldIdLst>
            <p14:sldId id="480"/>
            <p14:sldId id="467"/>
            <p14:sldId id="441"/>
            <p14:sldId id="478"/>
            <p14:sldId id="479"/>
            <p14:sldId id="438"/>
            <p14:sldId id="322"/>
            <p14:sldId id="439"/>
            <p14:sldId id="324"/>
            <p14:sldId id="440"/>
            <p14:sldId id="469"/>
            <p14:sldId id="333"/>
            <p14:sldId id="335"/>
            <p14:sldId id="336"/>
            <p14:sldId id="442"/>
            <p14:sldId id="443"/>
            <p14:sldId id="338"/>
            <p14:sldId id="475"/>
            <p14:sldId id="470"/>
            <p14:sldId id="471"/>
            <p14:sldId id="472"/>
            <p14:sldId id="473"/>
            <p14:sldId id="474"/>
            <p14:sldId id="372"/>
            <p14:sldId id="444"/>
            <p14:sldId id="37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6"/>
            <p14:sldId id="453"/>
            <p14:sldId id="454"/>
            <p14:sldId id="455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4DA1"/>
    <a:srgbClr val="CC3399"/>
    <a:srgbClr val="FF33CC"/>
    <a:srgbClr val="FF5050"/>
    <a:srgbClr val="FC52DC"/>
    <a:srgbClr val="CC0066"/>
    <a:srgbClr val="FF99CC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92909" autoAdjust="0"/>
  </p:normalViewPr>
  <p:slideViewPr>
    <p:cSldViewPr>
      <p:cViewPr varScale="1">
        <p:scale>
          <a:sx n="68" d="100"/>
          <a:sy n="68" d="100"/>
        </p:scale>
        <p:origin x="75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notesViewPr>
    <p:cSldViewPr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00F73-8D01-4478-AF6F-102F5966C20F}" type="datetimeFigureOut">
              <a:rPr lang="en-IN" smtClean="0"/>
              <a:t>09-07-2021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64ABF-4A3B-4F8C-9526-B64FCCB14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6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64ABF-4A3B-4F8C-9526-B64FCCB14EA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812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F64ABF-4A3B-4F8C-9526-B64FCCB14EA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663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A318A-B968-4185-BED8-3780D1D87B9A}" type="datetimeFigureOut">
              <a:rPr lang="en-US" smtClean="0"/>
              <a:pPr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57446-41F5-4E6C-AEF5-51DFB09459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0622" y="812913"/>
            <a:ext cx="56923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50" b="1" i="1" dirty="0">
                <a:latin typeface="Times New Roman" pitchFamily="18" charset="0"/>
                <a:cs typeface="Times New Roman" pitchFamily="18" charset="0"/>
              </a:rPr>
              <a:t>  A Project Presentation on</a:t>
            </a:r>
          </a:p>
          <a:p>
            <a:pPr algn="ctr"/>
            <a:r>
              <a:rPr lang="en-US" sz="2250" b="1" i="1" dirty="0" smtClean="0">
                <a:latin typeface="Times New Roman" pitchFamily="18" charset="0"/>
                <a:cs typeface="Times New Roman" pitchFamily="18" charset="0"/>
              </a:rPr>
              <a:t>Blood Bank </a:t>
            </a:r>
            <a:r>
              <a:rPr lang="en-US" sz="2250" b="1" i="1" dirty="0">
                <a:latin typeface="Times New Roman" pitchFamily="18" charset="0"/>
                <a:cs typeface="Times New Roman" pitchFamily="18" charset="0"/>
              </a:rPr>
              <a:t>Management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9512" y="1451963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Under Taken At</a:t>
            </a:r>
          </a:p>
          <a:p>
            <a:pPr algn="ctr"/>
            <a:endParaRPr lang="en-US" b="1" i="1" dirty="0">
              <a:solidFill>
                <a:srgbClr val="FF0066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:-SUBMITTED TO-: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4156761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College Of Computer &amp; Management </a:t>
            </a:r>
            <a:r>
              <a:rPr lang="en-US" sz="2700" b="1" i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Studies,Vadu</a:t>
            </a:r>
            <a:r>
              <a:rPr lang="en-US" sz="2700" b="1" i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7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sz="2100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13747" y="5143500"/>
            <a:ext cx="1943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b="1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4755199"/>
            <a:ext cx="417195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i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:-UNDER THE GUIDENCE OF-:</a:t>
            </a:r>
          </a:p>
          <a:p>
            <a:pPr algn="ctr"/>
            <a:r>
              <a:rPr lang="en-US" b="1" i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IN" sz="3000" b="1" i="1" dirty="0" err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Santoshi</a:t>
            </a:r>
            <a:r>
              <a:rPr lang="en-IN" sz="30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000" b="1" i="1" dirty="0" err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Senguntuhar</a:t>
            </a:r>
            <a:endParaRPr lang="en-US" sz="3000" b="1" i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b="1" i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53350" y="4495800"/>
            <a:ext cx="314325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sz="2100" b="1" i="1" dirty="0">
              <a:solidFill>
                <a:srgbClr val="FF0066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en-US" sz="2100" b="1" i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:-SUBMITTED BY-: </a:t>
            </a:r>
            <a:endParaRPr lang="en-US" sz="2100" b="1" i="1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30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Chauhan Amit</a:t>
            </a:r>
          </a:p>
          <a:p>
            <a:pPr lvl="0"/>
            <a:r>
              <a:rPr lang="en-US" sz="3000" b="1" i="1" dirty="0" err="1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Krushang</a:t>
            </a:r>
            <a:r>
              <a:rPr lang="en-US" sz="3000" b="1" i="1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Parekh</a:t>
            </a:r>
          </a:p>
          <a:p>
            <a:pPr lvl="0" algn="ctr"/>
            <a:endParaRPr lang="en-US" sz="2100" b="1" i="1" dirty="0">
              <a:solidFill>
                <a:srgbClr val="FF0066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2728"/>
            <a:ext cx="2643662" cy="182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02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1064821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i="1" u="sng" dirty="0">
                <a:latin typeface="Times New Roman" pitchFamily="18" charset="0"/>
                <a:cs typeface="Times New Roman" pitchFamily="18" charset="0"/>
              </a:rPr>
              <a:t>PREFERABLE</a:t>
            </a:r>
            <a:r>
              <a:rPr lang="en-US" sz="2400" b="1" i="1" u="sng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300" b="1" i="1" u="sng" dirty="0"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sz="2400" b="1" i="1" u="sng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3300" b="1" i="1" u="sng" dirty="0"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946708"/>
              </p:ext>
            </p:extLst>
          </p:nvPr>
        </p:nvGraphicFramePr>
        <p:xfrm>
          <a:off x="3638550" y="2286056"/>
          <a:ext cx="4629150" cy="17953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7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Software Requirements (Developer’s side)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Operating System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Microsoft 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Window 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10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Front End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cs typeface="+mn-cs"/>
                        </a:rPr>
                        <a:t>Notepad ++ &amp; Any Other Editor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Back End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MS </a:t>
                      </a: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SQL 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Server </a:t>
                      </a: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Xamp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Apache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04516"/>
              </p:ext>
            </p:extLst>
          </p:nvPr>
        </p:nvGraphicFramePr>
        <p:xfrm>
          <a:off x="3638550" y="4268867"/>
          <a:ext cx="4629150" cy="14953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73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Software Requirements (User’s side)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Operating System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Microsoft Window 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10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Back End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MS SQL Server </a:t>
                      </a:r>
                      <a:r>
                        <a:rPr kumimoji="0" lang="en-US" sz="1400" b="1" u="none" strike="noStrike" cap="none" normalizeH="0" baseline="0" dirty="0" err="1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Xamp</a:t>
                      </a:r>
                      <a:r>
                        <a:rPr kumimoji="0" lang="en-US" sz="1400" b="1" u="none" strike="noStrike" cap="none" normalizeH="0" baseline="0" dirty="0" smtClean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Apache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89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8900" dirty="0" smtClean="0"/>
              <a:t>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Donar</a:t>
            </a: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 </a:t>
            </a:r>
            <a:r>
              <a:rPr lang="en-US" sz="4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Reguest</a:t>
            </a: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Blood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Login</a:t>
            </a:r>
            <a:endParaRPr lang="en-IN" sz="4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Blood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3086101"/>
            <a:ext cx="5886450" cy="7848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E.R.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9900" y="1428750"/>
            <a:ext cx="6172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67001" y="718752"/>
            <a:ext cx="1100949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35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9210353"/>
              </p:ext>
            </p:extLst>
          </p:nvPr>
        </p:nvGraphicFramePr>
        <p:xfrm>
          <a:off x="2667000" y="914400"/>
          <a:ext cx="6858000" cy="537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5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0" name="rectole000000002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914400"/>
                        <a:ext cx="6858000" cy="53721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24200" y="3086100"/>
            <a:ext cx="5886450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  FLOW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89118" y="1028700"/>
            <a:ext cx="6172200" cy="85725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4050" b="1" dirty="0">
                <a:solidFill>
                  <a:schemeClr val="bg1"/>
                </a:solidFill>
              </a:rPr>
              <a:t> Login</a:t>
            </a:r>
            <a:endParaRPr lang="en-IN" sz="4050" b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82588" y="1118802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35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828427"/>
              </p:ext>
            </p:extLst>
          </p:nvPr>
        </p:nvGraphicFramePr>
        <p:xfrm>
          <a:off x="2682586" y="2057400"/>
          <a:ext cx="6785264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9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0" name="rectole000000002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586" y="2057400"/>
                        <a:ext cx="6785264" cy="40005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960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52750" y="971550"/>
            <a:ext cx="6172200" cy="857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4050" b="1" dirty="0">
                <a:solidFill>
                  <a:schemeClr val="bg1"/>
                </a:solidFill>
              </a:rPr>
              <a:t> Login</a:t>
            </a:r>
            <a:endParaRPr lang="en-IN" sz="405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4324" y="2318952"/>
            <a:ext cx="1190538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35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96454"/>
              </p:ext>
            </p:extLst>
          </p:nvPr>
        </p:nvGraphicFramePr>
        <p:xfrm>
          <a:off x="2667000" y="2171700"/>
          <a:ext cx="6858000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3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0" name="rectole00000000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71700"/>
                        <a:ext cx="6858000" cy="37147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08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67000" y="735896"/>
            <a:ext cx="113904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 sz="1350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651587"/>
              </p:ext>
            </p:extLst>
          </p:nvPr>
        </p:nvGraphicFramePr>
        <p:xfrm>
          <a:off x="2667000" y="857250"/>
          <a:ext cx="685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8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0" name="rectole000000002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857250"/>
                        <a:ext cx="6858000" cy="51435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b="1" i="1" dirty="0" smtClean="0"/>
              <a:t>DATA DICTIONARY</a:t>
            </a:r>
            <a:endParaRPr lang="en-IN" sz="44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1"/>
            <a:ext cx="10972800" cy="5059366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				          		</a:t>
            </a:r>
            <a:r>
              <a:rPr lang="en-US" sz="3000" b="1" i="1" dirty="0" smtClean="0"/>
              <a:t>List Of Table Name</a:t>
            </a:r>
            <a:endParaRPr lang="en-US" b="1" i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Advertisement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Blood Group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Camp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Contacts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err="1" smtClean="0"/>
              <a:t>Donar</a:t>
            </a:r>
            <a:r>
              <a:rPr lang="en-US" sz="3000" b="1" dirty="0" smtClean="0"/>
              <a:t> Registration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Donation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Gallery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News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Requests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 smtClean="0"/>
              <a:t>User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57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69845406"/>
              </p:ext>
            </p:extLst>
          </p:nvPr>
        </p:nvGraphicFramePr>
        <p:xfrm>
          <a:off x="0" y="29308"/>
          <a:ext cx="12192000" cy="691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699115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6568373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19938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3966920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800" b="1" dirty="0" smtClean="0"/>
                        <a:t>Table Name Advertisement</a:t>
                      </a:r>
                      <a:endParaRPr kumimoji="0" lang="en-US" alt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380309452"/>
                  </a:ext>
                </a:extLst>
              </a:tr>
              <a:tr h="370840"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Field name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Data type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Constraint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Description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690045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Adv_id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Advertisement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1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aseline="0" dirty="0" err="1" smtClean="0"/>
                        <a:t>Camp_title</a:t>
                      </a:r>
                      <a:r>
                        <a:rPr lang="en-US" sz="1800" baseline="0" dirty="0" smtClean="0"/>
                        <a:t> 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</a:t>
                      </a:r>
                      <a:r>
                        <a:rPr lang="en-US" sz="1800" dirty="0" err="1" smtClean="0"/>
                        <a:t>Not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Campinas</a:t>
                      </a:r>
                      <a:r>
                        <a:rPr lang="en-US" sz="1800" baseline="0" dirty="0" smtClean="0"/>
                        <a:t> Title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7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Org_by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Organize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01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Pic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Varchar(700)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Image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41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detail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Varchar(900)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For Details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192057"/>
                  </a:ext>
                </a:extLst>
              </a:tr>
              <a:tr h="350129">
                <a:tc gridSpan="4"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Name Blood Group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724179"/>
                  </a:ext>
                </a:extLst>
              </a:tr>
              <a:tr h="350129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bg_id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</a:t>
                      </a:r>
                      <a:r>
                        <a:rPr lang="en-US" sz="1800" baseline="0" dirty="0" smtClean="0"/>
                        <a:t>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Blood</a:t>
                      </a:r>
                      <a:r>
                        <a:rPr lang="en-US" sz="1800" baseline="0" dirty="0" smtClean="0"/>
                        <a:t> Group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88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bg_name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Blood Group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Table Name Camps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6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camp_id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Camp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808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camp_title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Varchar(500)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Camp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755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Organised_by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Varchar(500)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Organised</a:t>
                      </a:r>
                      <a:r>
                        <a:rPr lang="en-US" sz="1800" baseline="0" dirty="0" smtClean="0"/>
                        <a:t>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0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04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0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pic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Varchar(900)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Image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4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Varchar(1000)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146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0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816114"/>
            <a:ext cx="91440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1600200"/>
            <a:ext cx="8839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b="1" i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en-US" b="1" i="1" dirty="0"/>
          </a:p>
          <a:p>
            <a:pPr lvl="0">
              <a:buFont typeface="Arial" pitchFamily="34" charset="0"/>
              <a:buChar char="•"/>
            </a:pPr>
            <a:r>
              <a:rPr lang="en-US" b="1" i="1" dirty="0"/>
              <a:t>  The main Objective of the project is to design and develop the online site which enables               the user to make the </a:t>
            </a:r>
            <a:r>
              <a:rPr lang="en-US" b="1" i="1" dirty="0" smtClean="0"/>
              <a:t>Send Request To </a:t>
            </a:r>
            <a:r>
              <a:rPr lang="en-US" b="1" i="1" dirty="0" err="1" smtClean="0"/>
              <a:t>blood,Blood</a:t>
            </a:r>
            <a:r>
              <a:rPr lang="en-US" b="1" i="1" dirty="0" smtClean="0"/>
              <a:t> Donation etc..</a:t>
            </a:r>
          </a:p>
          <a:p>
            <a:pPr lvl="0"/>
            <a:r>
              <a:rPr lang="en-US" b="1" i="1" dirty="0"/>
              <a:t> </a:t>
            </a:r>
          </a:p>
          <a:p>
            <a:pPr lvl="0">
              <a:buFont typeface="Arial" pitchFamily="34" charset="0"/>
              <a:buChar char="•"/>
            </a:pPr>
            <a:r>
              <a:rPr lang="en-US" b="1" i="1" dirty="0"/>
              <a:t>  This </a:t>
            </a:r>
            <a:r>
              <a:rPr lang="en-US" b="1" i="1" dirty="0" err="1"/>
              <a:t>Softwere</a:t>
            </a:r>
            <a:r>
              <a:rPr lang="en-US" b="1" i="1" dirty="0"/>
              <a:t> helps </a:t>
            </a:r>
            <a:r>
              <a:rPr lang="en-US" b="1" i="1" dirty="0" err="1" smtClean="0"/>
              <a:t>hosptial</a:t>
            </a:r>
            <a:r>
              <a:rPr lang="en-US" b="1" i="1" dirty="0" smtClean="0"/>
              <a:t> </a:t>
            </a:r>
            <a:r>
              <a:rPr lang="en-US" b="1" i="1" dirty="0"/>
              <a:t>to find </a:t>
            </a:r>
            <a:r>
              <a:rPr lang="en-US" b="1" i="1" dirty="0" smtClean="0"/>
              <a:t>Blood Management.</a:t>
            </a:r>
            <a:endParaRPr lang="en-US" b="1" i="1" dirty="0"/>
          </a:p>
          <a:p>
            <a:r>
              <a:rPr lang="en-US" b="1" i="1" dirty="0"/>
              <a:t> </a:t>
            </a:r>
          </a:p>
          <a:p>
            <a:pPr lvl="0">
              <a:buFont typeface="Arial" pitchFamily="34" charset="0"/>
              <a:buChar char="•"/>
            </a:pPr>
            <a:r>
              <a:rPr lang="en-US" b="1" i="1" dirty="0"/>
              <a:t>  It is designed such a way that one can view </a:t>
            </a:r>
            <a:r>
              <a:rPr lang="en-US" b="1" i="1" dirty="0" smtClean="0"/>
              <a:t>Blood Bank Management System.</a:t>
            </a:r>
            <a:endParaRPr lang="en-US" b="1" i="1" dirty="0"/>
          </a:p>
          <a:p>
            <a:r>
              <a:rPr lang="en-US" b="1" i="1" dirty="0"/>
              <a:t> </a:t>
            </a:r>
          </a:p>
          <a:p>
            <a:pPr lvl="0">
              <a:buFont typeface="Arial" pitchFamily="34" charset="0"/>
              <a:buChar char="•"/>
            </a:pPr>
            <a:r>
              <a:rPr lang="en-US" b="1" i="1" dirty="0"/>
              <a:t>  The </a:t>
            </a:r>
            <a:r>
              <a:rPr lang="en-US" b="1" i="1" dirty="0" smtClean="0"/>
              <a:t>software </a:t>
            </a:r>
            <a:r>
              <a:rPr lang="en-US" b="1" i="1" dirty="0"/>
              <a:t>will helps is easy maintaining </a:t>
            </a:r>
            <a:r>
              <a:rPr lang="en-US" b="1" i="1" dirty="0" smtClean="0"/>
              <a:t>Different type of blood In Blood Bank.</a:t>
            </a:r>
            <a:endParaRPr lang="en-US" b="1" i="1" dirty="0"/>
          </a:p>
          <a:p>
            <a:pPr>
              <a:buClr>
                <a:srgbClr val="FF0066"/>
              </a:buClr>
              <a:buFont typeface="Wingdings" pitchFamily="2" charset="2"/>
              <a:buChar char="Ø"/>
            </a:pPr>
            <a:endParaRPr lang="en-US" b="1" i="1" dirty="0">
              <a:solidFill>
                <a:srgbClr val="00339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6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380259"/>
              </p:ext>
            </p:extLst>
          </p:nvPr>
        </p:nvGraphicFramePr>
        <p:xfrm>
          <a:off x="0" y="2345"/>
          <a:ext cx="12192000" cy="66780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9806135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2701829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300365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79662918"/>
                    </a:ext>
                  </a:extLst>
                </a:gridCol>
              </a:tblGrid>
              <a:tr h="454855">
                <a:tc gridSpan="4"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Table Name City</a:t>
                      </a:r>
                      <a:endParaRPr lang="en-IN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 hMerge="1"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91983439"/>
                  </a:ext>
                </a:extLst>
              </a:tr>
              <a:tr h="515655"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Field name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Data type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Constraint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Description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628576822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city_id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</a:t>
                      </a:r>
                      <a:r>
                        <a:rPr lang="en-US" sz="1800" baseline="0" dirty="0" smtClean="0"/>
                        <a:t>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397974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city_name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City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072934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pin_code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Pincode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942580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district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</a:t>
                      </a:r>
                      <a:r>
                        <a:rPr lang="en-US" sz="1800" baseline="0" dirty="0" smtClean="0"/>
                        <a:t>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District</a:t>
                      </a:r>
                      <a:r>
                        <a:rPr lang="en-US" sz="1800" baseline="0" dirty="0" smtClean="0"/>
                        <a:t>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45180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774041"/>
                  </a:ext>
                </a:extLst>
              </a:tr>
              <a:tr h="550974">
                <a:tc gridSpan="4"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</a:rPr>
                        <a:t> Name Contact</a:t>
                      </a:r>
                      <a:endParaRPr lang="en-IN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98773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row_id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Row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08507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777575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 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908567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mobile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Mobile</a:t>
                      </a:r>
                      <a:r>
                        <a:rPr lang="en-US" sz="1800" baseline="0" dirty="0" smtClean="0"/>
                        <a:t> No</a:t>
                      </a:r>
                      <a:endParaRPr lang="en-US" sz="1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732429"/>
                  </a:ext>
                </a:extLst>
              </a:tr>
              <a:tr h="51565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subj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Varchar(700)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98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739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375299"/>
              </p:ext>
            </p:extLst>
          </p:nvPr>
        </p:nvGraphicFramePr>
        <p:xfrm>
          <a:off x="25791" y="17585"/>
          <a:ext cx="12166208" cy="6939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1552">
                  <a:extLst>
                    <a:ext uri="{9D8B030D-6E8A-4147-A177-3AD203B41FA5}">
                      <a16:colId xmlns:a16="http://schemas.microsoft.com/office/drawing/2014/main" val="1247872755"/>
                    </a:ext>
                  </a:extLst>
                </a:gridCol>
                <a:gridCol w="3041552">
                  <a:extLst>
                    <a:ext uri="{9D8B030D-6E8A-4147-A177-3AD203B41FA5}">
                      <a16:colId xmlns:a16="http://schemas.microsoft.com/office/drawing/2014/main" val="2322297578"/>
                    </a:ext>
                  </a:extLst>
                </a:gridCol>
                <a:gridCol w="3041552">
                  <a:extLst>
                    <a:ext uri="{9D8B030D-6E8A-4147-A177-3AD203B41FA5}">
                      <a16:colId xmlns:a16="http://schemas.microsoft.com/office/drawing/2014/main" val="3718996332"/>
                    </a:ext>
                  </a:extLst>
                </a:gridCol>
                <a:gridCol w="3041552">
                  <a:extLst>
                    <a:ext uri="{9D8B030D-6E8A-4147-A177-3AD203B41FA5}">
                      <a16:colId xmlns:a16="http://schemas.microsoft.com/office/drawing/2014/main" val="335566198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sz="2000" dirty="0" smtClean="0"/>
                        <a:t>Table</a:t>
                      </a:r>
                      <a:r>
                        <a:rPr lang="en-US" sz="2000" baseline="0" dirty="0" smtClean="0"/>
                        <a:t> Name Donor Registration</a:t>
                      </a:r>
                      <a:endParaRPr lang="en-IN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058463"/>
                  </a:ext>
                </a:extLst>
              </a:tr>
              <a:tr h="370840"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Field name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Data type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Constraint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Description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586915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donar_id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Donar</a:t>
                      </a:r>
                      <a:r>
                        <a:rPr lang="en-US" sz="1800" baseline="0" dirty="0" smtClean="0"/>
                        <a:t> Id 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58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</a:t>
                      </a:r>
                      <a:r>
                        <a:rPr lang="en-US" sz="1800" baseline="0" dirty="0" smtClean="0"/>
                        <a:t>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9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gender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Gender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89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594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mobile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Mobile No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83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b_id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Blood Group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0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 Address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95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pwd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Password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8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pic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Image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049194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sz="2400" b="1" dirty="0" smtClean="0"/>
                        <a:t>Table Name Donation</a:t>
                      </a:r>
                      <a:endParaRPr lang="en-IN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57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donation_id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Int</a:t>
                      </a:r>
                      <a:r>
                        <a:rPr lang="en-US" sz="2000" dirty="0" smtClean="0"/>
                        <a:t>(100)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Primary Key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Donation Id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049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camp_id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Int</a:t>
                      </a:r>
                      <a:r>
                        <a:rPr lang="en-US" sz="2000" dirty="0" smtClean="0"/>
                        <a:t>(100)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Camp Id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0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ddate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Datetime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Donation Date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8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units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Int</a:t>
                      </a:r>
                      <a:r>
                        <a:rPr lang="en-US" sz="2000" dirty="0" smtClean="0"/>
                        <a:t>(100)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Units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Varchar(800)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Details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8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email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Varchar(100)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Email Address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3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769168"/>
              </p:ext>
            </p:extLst>
          </p:nvPr>
        </p:nvGraphicFramePr>
        <p:xfrm>
          <a:off x="0" y="0"/>
          <a:ext cx="12192000" cy="6853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9648897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7332313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125948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45353710"/>
                    </a:ext>
                  </a:extLst>
                </a:gridCol>
              </a:tblGrid>
              <a:tr h="553298">
                <a:tc gridSpan="4">
                  <a:txBody>
                    <a:bodyPr/>
                    <a:lstStyle/>
                    <a:p>
                      <a:r>
                        <a:rPr lang="en-US" sz="2400" dirty="0" smtClean="0"/>
                        <a:t>Table</a:t>
                      </a:r>
                      <a:r>
                        <a:rPr lang="en-US" sz="2400" baseline="0" dirty="0" smtClean="0"/>
                        <a:t> Name Gallery</a:t>
                      </a:r>
                      <a:endParaRPr lang="en-IN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426835"/>
                  </a:ext>
                </a:extLst>
              </a:tr>
              <a:tr h="448786"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Field name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Data type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Constraint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Description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3477564383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camp_id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Canp</a:t>
                      </a:r>
                      <a:r>
                        <a:rPr lang="en-US" sz="1800" dirty="0" smtClean="0"/>
                        <a:t>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763111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pic_id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Picture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676868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Varchar(400)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Title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61381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pic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Varchar(800)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Image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947614"/>
                  </a:ext>
                </a:extLst>
              </a:tr>
              <a:tr h="448786">
                <a:tc gridSpan="4">
                  <a:txBody>
                    <a:bodyPr/>
                    <a:lstStyle/>
                    <a:p>
                      <a:r>
                        <a:rPr lang="en-US" sz="2400" b="1" dirty="0" smtClean="0"/>
                        <a:t>Table Name News</a:t>
                      </a:r>
                      <a:endParaRPr lang="en-IN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11187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news_id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</a:t>
                      </a:r>
                      <a:r>
                        <a:rPr lang="en-US" sz="1800" baseline="0" dirty="0" smtClean="0"/>
                        <a:t>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News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581346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Title 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714006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detail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Varchar(900)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Details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208176"/>
                  </a:ext>
                </a:extLst>
              </a:tr>
              <a:tr h="448786">
                <a:tc gridSpan="4">
                  <a:txBody>
                    <a:bodyPr/>
                    <a:lstStyle/>
                    <a:p>
                      <a:r>
                        <a:rPr lang="en-US" sz="2400" b="1" dirty="0" smtClean="0"/>
                        <a:t>Table Name</a:t>
                      </a:r>
                      <a:r>
                        <a:rPr lang="en-US" sz="2400" b="1" baseline="0" dirty="0" smtClean="0"/>
                        <a:t> Requests</a:t>
                      </a:r>
                      <a:endParaRPr lang="en-IN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402631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req_id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Primary</a:t>
                      </a:r>
                      <a:r>
                        <a:rPr lang="en-US" sz="1800" baseline="0" dirty="0" smtClean="0"/>
                        <a:t> Key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Request</a:t>
                      </a:r>
                      <a:r>
                        <a:rPr lang="en-US" sz="1800" baseline="0" dirty="0" smtClean="0"/>
                        <a:t> ID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597146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Name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34933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Varchar(100)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Gender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10038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en-IN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Varchar(100)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Age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9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7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578969"/>
              </p:ext>
            </p:extLst>
          </p:nvPr>
        </p:nvGraphicFramePr>
        <p:xfrm>
          <a:off x="17583" y="0"/>
          <a:ext cx="12174416" cy="6858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3604">
                  <a:extLst>
                    <a:ext uri="{9D8B030D-6E8A-4147-A177-3AD203B41FA5}">
                      <a16:colId xmlns:a16="http://schemas.microsoft.com/office/drawing/2014/main" val="2067722786"/>
                    </a:ext>
                  </a:extLst>
                </a:gridCol>
                <a:gridCol w="3043604">
                  <a:extLst>
                    <a:ext uri="{9D8B030D-6E8A-4147-A177-3AD203B41FA5}">
                      <a16:colId xmlns:a16="http://schemas.microsoft.com/office/drawing/2014/main" val="1949378470"/>
                    </a:ext>
                  </a:extLst>
                </a:gridCol>
                <a:gridCol w="3043604">
                  <a:extLst>
                    <a:ext uri="{9D8B030D-6E8A-4147-A177-3AD203B41FA5}">
                      <a16:colId xmlns:a16="http://schemas.microsoft.com/office/drawing/2014/main" val="1627084559"/>
                    </a:ext>
                  </a:extLst>
                </a:gridCol>
                <a:gridCol w="3043604">
                  <a:extLst>
                    <a:ext uri="{9D8B030D-6E8A-4147-A177-3AD203B41FA5}">
                      <a16:colId xmlns:a16="http://schemas.microsoft.com/office/drawing/2014/main" val="1411649052"/>
                    </a:ext>
                  </a:extLst>
                </a:gridCol>
              </a:tblGrid>
              <a:tr h="509292"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Field name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Data type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Constraint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latinLnBrk="1">
                        <a:spcBef>
                          <a:spcPts val="400"/>
                        </a:spcBef>
                        <a:buClr>
                          <a:srgbClr val="F07F09"/>
                        </a:buClr>
                        <a:buSzPct val="68000"/>
                        <a:buFont typeface="Wingdings 3" panose="05040102010807070707" pitchFamily="18" charset="2"/>
                        <a:defRPr sz="23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latinLnBrk="1">
                        <a:spcBef>
                          <a:spcPts val="325"/>
                        </a:spcBef>
                        <a:buClr>
                          <a:srgbClr val="F07F09"/>
                        </a:buClr>
                        <a:buSzPct val="68000"/>
                        <a:buFont typeface="Verdana" panose="020B0604030504040204" pitchFamily="34" charset="0"/>
                        <a:defRPr sz="21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9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 sz="17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spcBef>
                          <a:spcPts val="350"/>
                        </a:spcBef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9F2936"/>
                        </a:buClr>
                        <a:buSzPct val="100000"/>
                        <a:buFont typeface="Wingdings 2" panose="05020102010507070707" pitchFamily="18" charset="2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anose="020B0602030504020204" pitchFamily="34" charset="0"/>
                          <a:sym typeface="Arial" panose="020B0604020202020204" pitchFamily="34" charset="0"/>
                        </a:rPr>
                        <a:t>Description</a:t>
                      </a:r>
                      <a:endParaRPr kumimoji="0" lang="en-US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2678554039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Not Null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Mobile No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766429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Email Address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886564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bgroup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Int</a:t>
                      </a:r>
                      <a:r>
                        <a:rPr lang="en-US" sz="1800" dirty="0" smtClean="0"/>
                        <a:t>(100)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Blood Group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923571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reqdate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Datetime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Request Date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20555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dirty="0">
                          <a:solidFill>
                            <a:srgbClr val="000000"/>
                          </a:solidFill>
                          <a:effectLst/>
                        </a:rPr>
                        <a:t>detail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Varchar(500)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Not Null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Details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41222"/>
                  </a:ext>
                </a:extLst>
              </a:tr>
              <a:tr h="627894">
                <a:tc gridSpan="4">
                  <a:txBody>
                    <a:bodyPr/>
                    <a:lstStyle/>
                    <a:p>
                      <a:r>
                        <a:rPr lang="en-US" sz="2400" b="1" dirty="0" smtClean="0"/>
                        <a:t>Table Name State</a:t>
                      </a:r>
                      <a:endParaRPr lang="en-IN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37837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state_id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/>
                        <a:t>Int</a:t>
                      </a:r>
                      <a:r>
                        <a:rPr lang="en-US" sz="1800" b="0" dirty="0" smtClean="0"/>
                        <a:t>(100)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Primary Key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State ID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124495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state_name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Varchar(100)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Not Null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State Name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0723"/>
                  </a:ext>
                </a:extLst>
              </a:tr>
              <a:tr h="627894">
                <a:tc gridSpan="4">
                  <a:txBody>
                    <a:bodyPr/>
                    <a:lstStyle/>
                    <a:p>
                      <a:r>
                        <a:rPr lang="en-US" sz="2400" b="1" dirty="0" smtClean="0"/>
                        <a:t>Table Name User</a:t>
                      </a:r>
                      <a:endParaRPr lang="en-IN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72601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Varchar(100)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Not Null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User Name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26897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pwd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Varchar(100)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Not Null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Password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669253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IN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typeofuser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Varchar(100)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Not Null</a:t>
                      </a:r>
                      <a:endParaRPr lang="en-IN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/>
                        <a:t>Type Of User</a:t>
                      </a:r>
                      <a:endParaRPr lang="en-IN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080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24200" y="3086101"/>
            <a:ext cx="5886450" cy="7848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SCREEN 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Side</a:t>
            </a:r>
            <a:endParaRPr lang="en-IN" sz="40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Home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Donor Registration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Send For Blood Request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View Request Page</a:t>
            </a:r>
            <a:endParaRPr lang="en-US" b="1" dirty="0"/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Campinas Page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Login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Search Page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Contact Us Page 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 smtClean="0"/>
              <a:t>About Page</a:t>
            </a:r>
          </a:p>
        </p:txBody>
      </p:sp>
    </p:spTree>
    <p:extLst>
      <p:ext uri="{BB962C8B-B14F-4D97-AF65-F5344CB8AC3E}">
        <p14:creationId xmlns:p14="http://schemas.microsoft.com/office/powerpoint/2010/main" val="33177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7000" y="857250"/>
            <a:ext cx="6858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b="1" i="1" u="sng" dirty="0">
                <a:solidFill>
                  <a:srgbClr val="FF0066"/>
                </a:solidFill>
                <a:cs typeface="Gautami" pitchFamily="2"/>
              </a:rPr>
              <a:t>SCREEN</a:t>
            </a:r>
            <a:r>
              <a:rPr lang="en-US" b="1" i="1" u="sng" dirty="0">
                <a:solidFill>
                  <a:srgbClr val="FF0066"/>
                </a:solidFill>
                <a:cs typeface="Gautami" pitchFamily="2"/>
              </a:rPr>
              <a:t>    </a:t>
            </a:r>
            <a:r>
              <a:rPr lang="en-US" sz="3000" b="1" i="1" u="sng" dirty="0">
                <a:solidFill>
                  <a:srgbClr val="FF0066"/>
                </a:solidFill>
                <a:cs typeface="Gautami" pitchFamily="2"/>
              </a:rPr>
              <a:t>SHOT</a:t>
            </a:r>
          </a:p>
        </p:txBody>
      </p:sp>
      <p:sp>
        <p:nvSpPr>
          <p:cNvPr id="3" name="Rectangle 2"/>
          <p:cNvSpPr/>
          <p:nvPr/>
        </p:nvSpPr>
        <p:spPr>
          <a:xfrm>
            <a:off x="3009900" y="1380351"/>
            <a:ext cx="9144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i="1" u="sng" dirty="0">
                <a:solidFill>
                  <a:srgbClr val="003399"/>
                </a:solidFill>
              </a:rPr>
              <a:t>HOME :-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1"/>
          <a:stretch/>
        </p:blipFill>
        <p:spPr>
          <a:xfrm>
            <a:off x="1216820" y="628650"/>
            <a:ext cx="9622631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0" y="7620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u="sng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86025" y="1066800"/>
            <a:ext cx="6457950" cy="3600450"/>
          </a:xfrm>
        </p:spPr>
        <p:txBody>
          <a:bodyPr>
            <a:noAutofit/>
          </a:bodyPr>
          <a:lstStyle/>
          <a:p>
            <a:pPr lvl="0"/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The Project is aimed at developing a Web application that depends in Blood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Bank Management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System.</a:t>
            </a:r>
          </a:p>
          <a:p>
            <a:pPr>
              <a:buNone/>
            </a:pPr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Using this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software,hospital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&amp; Blood Bank can improve the efficiency of their services.</a:t>
            </a:r>
          </a:p>
          <a:p>
            <a:pPr>
              <a:buNone/>
            </a:pPr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Blood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Bank Management 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System is one of the web applications to improve the Patient blood requirement for hospital &amp; Blood Bank.</a:t>
            </a:r>
          </a:p>
          <a:p>
            <a:pPr marL="0" indent="0">
              <a:buNone/>
            </a:pPr>
            <a:endParaRPr lang="en-US" b="1" i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This web </a:t>
            </a:r>
            <a:r>
              <a:rPr lang="en-US" b="1" i="1" dirty="0" err="1">
                <a:latin typeface="Times New Roman" pitchFamily="18" charset="0"/>
                <a:cs typeface="Times New Roman" pitchFamily="18" charset="0"/>
              </a:rPr>
              <a:t>applicaton</a:t>
            </a:r>
            <a:r>
              <a:rPr lang="en-US" b="1" i="1" dirty="0">
                <a:latin typeface="Times New Roman" pitchFamily="18" charset="0"/>
                <a:cs typeface="Times New Roman" pitchFamily="18" charset="0"/>
              </a:rPr>
              <a:t> involves all the features of the Blood Management in hospital &amp; Blood Bank. </a:t>
            </a:r>
          </a:p>
          <a:p>
            <a:pPr>
              <a:buNone/>
            </a:pPr>
            <a:endParaRPr lang="en-US" sz="1800" b="1" i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350" b="1" i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1350" b="1" i="1" dirty="0">
              <a:latin typeface="Times New Roman" pitchFamily="18" charset="0"/>
              <a:cs typeface="Times New Roman" pitchFamily="18" charset="0"/>
            </a:endParaRPr>
          </a:p>
          <a:p>
            <a:endParaRPr lang="en-US" sz="135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74295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5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19" y="74295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Side</a:t>
            </a:r>
            <a:endParaRPr lang="en-IN" sz="405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09900" y="2057400"/>
            <a:ext cx="6172200" cy="394335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Admin Panel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User, Update User &amp; Delete User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City, Update City &amp; Delete City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State, Update State &amp; Delete City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Camps, Update Camps &amp; Delete Camps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Blood Grp, Updated Blood Grp &amp; Delete Blood Group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Gallery &amp; Delete Gallery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1800" b="1" dirty="0"/>
              <a:t>Add News &amp; Delete News</a:t>
            </a:r>
          </a:p>
          <a:p>
            <a:pPr marL="342900" indent="-342900">
              <a:buAutoNum type="arabicPeriod" startAt="9"/>
            </a:pPr>
            <a:r>
              <a:rPr lang="en-US" sz="1800" b="1" dirty="0"/>
              <a:t>Add Advertisement &amp; Delete Advertisement</a:t>
            </a:r>
            <a:r>
              <a:rPr lang="en-US" b="1" dirty="0"/>
              <a:t> </a:t>
            </a:r>
            <a:endParaRPr lang="en-US" b="1" dirty="0" smtClean="0"/>
          </a:p>
          <a:p>
            <a:pPr marL="342900" indent="-342900">
              <a:buAutoNum type="arabicPeriod" startAt="9"/>
            </a:pPr>
            <a:r>
              <a:rPr lang="en-US" sz="1800" b="1" dirty="0"/>
              <a:t>View City, View State, View Advertisement, View News, View Blood Grp &amp; View Camps</a:t>
            </a:r>
          </a:p>
          <a:p>
            <a:pPr marL="385763" indent="-385763">
              <a:buAutoNum type="arabicPeriod" startAt="9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7827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216819" y="685800"/>
            <a:ext cx="97583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603" t="11836" r="23646" b="39583"/>
          <a:stretch/>
        </p:blipFill>
        <p:spPr>
          <a:xfrm>
            <a:off x="2667000" y="810491"/>
            <a:ext cx="3314700" cy="4972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287" t="9375" r="27746" b="39584"/>
          <a:stretch/>
        </p:blipFill>
        <p:spPr>
          <a:xfrm>
            <a:off x="5695950" y="857250"/>
            <a:ext cx="3314700" cy="280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8873" t="18182" r="27159" b="37500"/>
          <a:stretch/>
        </p:blipFill>
        <p:spPr>
          <a:xfrm>
            <a:off x="5812848" y="3569278"/>
            <a:ext cx="3314700" cy="24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5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944" t="9375" r="26574" b="23958"/>
          <a:stretch/>
        </p:blipFill>
        <p:spPr>
          <a:xfrm>
            <a:off x="2786495" y="805296"/>
            <a:ext cx="3657600" cy="62241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067" t="7292" r="25623" b="32292"/>
          <a:stretch/>
        </p:blipFill>
        <p:spPr>
          <a:xfrm>
            <a:off x="6418118" y="857250"/>
            <a:ext cx="3543300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7116" t="20834" r="27159" b="38542"/>
          <a:stretch/>
        </p:blipFill>
        <p:spPr>
          <a:xfrm>
            <a:off x="6459682" y="3600450"/>
            <a:ext cx="34861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29" t="11459" r="24818" b="21875"/>
          <a:stretch/>
        </p:blipFill>
        <p:spPr>
          <a:xfrm>
            <a:off x="2677393" y="857250"/>
            <a:ext cx="3886201" cy="5543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116" t="8333" r="25402" b="28125"/>
          <a:stretch/>
        </p:blipFill>
        <p:spPr>
          <a:xfrm>
            <a:off x="6449294" y="846859"/>
            <a:ext cx="3657601" cy="3486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7702" t="17709" r="25988" b="27083"/>
          <a:stretch/>
        </p:blipFill>
        <p:spPr>
          <a:xfrm>
            <a:off x="6563594" y="3371850"/>
            <a:ext cx="3543301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7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400" b="1" i="1" dirty="0" smtClean="0"/>
              <a:t>About Project</a:t>
            </a:r>
            <a:endParaRPr lang="en-IN" sz="44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b="1" dirty="0"/>
              <a:t>The BLOOD BANK MANAGEMENT SYSTEM  is great project. this project is designed for successful completion of project on blood bank management </a:t>
            </a:r>
            <a:r>
              <a:rPr lang="en-IN" b="1" dirty="0" smtClean="0"/>
              <a:t>system, the </a:t>
            </a:r>
            <a:r>
              <a:rPr lang="en-IN" b="1" dirty="0"/>
              <a:t>basic building aim is to provide blood donation service to the city recently. </a:t>
            </a:r>
            <a:endParaRPr lang="en-IN" b="1" dirty="0" smtClean="0"/>
          </a:p>
          <a:p>
            <a:r>
              <a:rPr lang="en-IN" b="1" dirty="0" smtClean="0"/>
              <a:t>Blood </a:t>
            </a:r>
            <a:r>
              <a:rPr lang="en-IN" b="1" dirty="0"/>
              <a:t>Bank Management System (BBMS) is a browser based system that is designed to store, process, retrieve and analyse information concerned with the administrative and inventory management within a blood bank. </a:t>
            </a:r>
            <a:endParaRPr lang="en-IN" b="1" dirty="0" smtClean="0"/>
          </a:p>
          <a:p>
            <a:r>
              <a:rPr lang="en-IN" b="1" dirty="0" smtClean="0"/>
              <a:t>This </a:t>
            </a:r>
            <a:r>
              <a:rPr lang="en-IN" b="1" dirty="0"/>
              <a:t>project aims at maintaining all the information pertaining to blood donors, different blood groups available in each blood bank and help them manage in a better way</a:t>
            </a:r>
            <a:r>
              <a:rPr lang="en-IN" b="1" dirty="0" smtClean="0"/>
              <a:t>.</a:t>
            </a:r>
          </a:p>
          <a:p>
            <a:r>
              <a:rPr lang="en-IN" b="1" dirty="0" smtClean="0"/>
              <a:t> </a:t>
            </a:r>
            <a:r>
              <a:rPr lang="en-IN" b="1" dirty="0"/>
              <a:t>Aim is to provide transparency in this field, make the process of obtaining blood from a blood bank hassle free and corruption free and make the system of blood bank management effective.</a:t>
            </a:r>
          </a:p>
        </p:txBody>
      </p:sp>
    </p:spTree>
    <p:extLst>
      <p:ext uri="{BB962C8B-B14F-4D97-AF65-F5344CB8AC3E}">
        <p14:creationId xmlns:p14="http://schemas.microsoft.com/office/powerpoint/2010/main" val="31162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359" t="9375" r="24817" b="21875"/>
          <a:stretch/>
        </p:blipFill>
        <p:spPr>
          <a:xfrm>
            <a:off x="2667002" y="846860"/>
            <a:ext cx="3886201" cy="56682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117" t="10416" r="25987" b="14583"/>
          <a:stretch/>
        </p:blipFill>
        <p:spPr>
          <a:xfrm>
            <a:off x="6262258" y="831274"/>
            <a:ext cx="3262745" cy="3454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286" t="17709" r="25989" b="31249"/>
          <a:stretch/>
        </p:blipFill>
        <p:spPr>
          <a:xfrm>
            <a:off x="6262256" y="3543300"/>
            <a:ext cx="34861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530" t="7291" r="27160" b="12501"/>
          <a:stretch/>
        </p:blipFill>
        <p:spPr>
          <a:xfrm>
            <a:off x="2682589" y="872837"/>
            <a:ext cx="3543301" cy="5270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02" t="12500" r="24817" b="33334"/>
          <a:stretch/>
        </p:blipFill>
        <p:spPr>
          <a:xfrm>
            <a:off x="6225889" y="872837"/>
            <a:ext cx="3657601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5944" t="11459" r="24817" b="27083"/>
          <a:stretch/>
        </p:blipFill>
        <p:spPr>
          <a:xfrm>
            <a:off x="6225889" y="3257550"/>
            <a:ext cx="3657601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7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116" r="24817"/>
          <a:stretch/>
        </p:blipFill>
        <p:spPr>
          <a:xfrm>
            <a:off x="2552700" y="685800"/>
            <a:ext cx="371475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601" r="24232"/>
          <a:stretch/>
        </p:blipFill>
        <p:spPr>
          <a:xfrm>
            <a:off x="5410201" y="685800"/>
            <a:ext cx="41148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6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359" r="24817"/>
          <a:stretch/>
        </p:blipFill>
        <p:spPr>
          <a:xfrm>
            <a:off x="2667002" y="685800"/>
            <a:ext cx="4000501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6530" r="25403"/>
          <a:stretch/>
        </p:blipFill>
        <p:spPr>
          <a:xfrm>
            <a:off x="6324601" y="685800"/>
            <a:ext cx="4057652" cy="54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945" r="24817"/>
          <a:stretch/>
        </p:blipFill>
        <p:spPr>
          <a:xfrm>
            <a:off x="2667000" y="857250"/>
            <a:ext cx="382905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116" r="25402"/>
          <a:stretch/>
        </p:blipFill>
        <p:spPr>
          <a:xfrm>
            <a:off x="6496052" y="857250"/>
            <a:ext cx="36576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8287" t="10417" r="25988" b="35415"/>
          <a:stretch/>
        </p:blipFill>
        <p:spPr>
          <a:xfrm>
            <a:off x="2304319" y="776361"/>
            <a:ext cx="3486150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1973" t="11458" r="31673" b="28126"/>
          <a:stretch/>
        </p:blipFill>
        <p:spPr>
          <a:xfrm>
            <a:off x="5067301" y="831752"/>
            <a:ext cx="2571751" cy="3314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2709" t="10416" r="26989" b="40625"/>
          <a:stretch/>
        </p:blipFill>
        <p:spPr>
          <a:xfrm>
            <a:off x="7461667" y="771526"/>
            <a:ext cx="2957017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2830" t="14064" r="29059" b="41666"/>
          <a:stretch/>
        </p:blipFill>
        <p:spPr>
          <a:xfrm>
            <a:off x="2327123" y="3600450"/>
            <a:ext cx="2743200" cy="2428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42944" t="13846" r="31872" b="43751"/>
          <a:stretch/>
        </p:blipFill>
        <p:spPr>
          <a:xfrm>
            <a:off x="4721983" y="3600452"/>
            <a:ext cx="2457451" cy="2326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39458" t="14583" r="28918" b="42709"/>
          <a:stretch/>
        </p:blipFill>
        <p:spPr>
          <a:xfrm>
            <a:off x="6834993" y="3634301"/>
            <a:ext cx="3086101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0" y="2914650"/>
            <a:ext cx="6172200" cy="85725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80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5400" dirty="0" smtClean="0"/>
              <a:t>Existing System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IN" b="1" dirty="0"/>
              <a:t>Bank blood donation system in java is planned to collect blood from many donators in short from various sources and distribute that blood to needy people who require blood</a:t>
            </a:r>
            <a:r>
              <a:rPr lang="en-IN" b="1" dirty="0" smtClean="0"/>
              <a:t>.</a:t>
            </a:r>
          </a:p>
          <a:p>
            <a:r>
              <a:rPr lang="en-IN" b="1" u="sng" dirty="0"/>
              <a:t> </a:t>
            </a:r>
            <a:r>
              <a:rPr lang="en-IN" b="1" dirty="0"/>
              <a:t>Blood Bank Management System (BBMS) is a browser based system that is designed to store, process, retrieve and analyse information concerned with the administrative and inventory management within a blood bank</a:t>
            </a:r>
            <a:r>
              <a:rPr lang="en-IN" b="1" dirty="0" smtClean="0"/>
              <a:t>.</a:t>
            </a:r>
          </a:p>
          <a:p>
            <a:r>
              <a:rPr lang="en-IN" b="1" dirty="0"/>
              <a:t>This project aims at maintaining all the information pertaining to blood donors, different blood groups available in each blood bank and help them manage in a better </a:t>
            </a:r>
            <a:r>
              <a:rPr lang="en-IN" b="1" dirty="0" smtClean="0"/>
              <a:t>way</a:t>
            </a:r>
          </a:p>
          <a:p>
            <a:r>
              <a:rPr lang="en-IN" b="1" dirty="0"/>
              <a:t>Aim is to provide transparency in this field, make the process of obtaining blood from a blood bank hassle free and corruption free and make the system of blood bank management effective.</a:t>
            </a:r>
          </a:p>
        </p:txBody>
      </p:sp>
    </p:spTree>
    <p:extLst>
      <p:ext uri="{BB962C8B-B14F-4D97-AF65-F5344CB8AC3E}">
        <p14:creationId xmlns:p14="http://schemas.microsoft.com/office/powerpoint/2010/main" val="6870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20885"/>
              </p:ext>
            </p:extLst>
          </p:nvPr>
        </p:nvGraphicFramePr>
        <p:xfrm>
          <a:off x="3181350" y="2343151"/>
          <a:ext cx="5543550" cy="24404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7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3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Project Title:-</a:t>
                      </a:r>
                      <a:endParaRPr lang="en-US" sz="1800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Blood</a:t>
                      </a:r>
                      <a:r>
                        <a:rPr lang="en-US" sz="1800" baseline="0" dirty="0" smtClean="0"/>
                        <a:t> Management System</a:t>
                      </a:r>
                      <a:endParaRPr lang="en-US" sz="1800" dirty="0"/>
                    </a:p>
                    <a:p>
                      <a:endParaRPr lang="en-US" sz="180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350">
                <a:tc>
                  <a:txBody>
                    <a:bodyPr/>
                    <a:lstStyle/>
                    <a:p>
                      <a:r>
                        <a:rPr lang="en-US" sz="2100" b="1" dirty="0"/>
                        <a:t>Front End:-  </a:t>
                      </a:r>
                      <a:endParaRPr lang="en-US" sz="2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100" b="1" dirty="0" err="1" smtClean="0"/>
                        <a:t>PHP,HTML,Javascript</a:t>
                      </a:r>
                      <a:endParaRPr lang="en-US" sz="2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350">
                <a:tc>
                  <a:txBody>
                    <a:bodyPr/>
                    <a:lstStyle/>
                    <a:p>
                      <a:r>
                        <a:rPr lang="en-US" sz="2100" b="1" dirty="0"/>
                        <a:t>Back And:-</a:t>
                      </a:r>
                      <a:endParaRPr lang="en-US" sz="2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MY</a:t>
                      </a:r>
                      <a:r>
                        <a:rPr lang="en-US" sz="2100" b="1" baseline="0" dirty="0" smtClean="0"/>
                        <a:t> SQL Server</a:t>
                      </a:r>
                      <a:endParaRPr lang="en-US" sz="21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50">
                <a:tc>
                  <a:txBody>
                    <a:bodyPr/>
                    <a:lstStyle/>
                    <a:p>
                      <a:r>
                        <a:rPr lang="en-US" sz="2100" b="1" dirty="0" smtClean="0"/>
                        <a:t>Operating </a:t>
                      </a:r>
                      <a:r>
                        <a:rPr lang="en-US" sz="2100" b="1" dirty="0"/>
                        <a:t>System:-</a:t>
                      </a:r>
                      <a:endParaRPr lang="en-US" sz="2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2100" b="1" dirty="0"/>
                        <a:t>Window 10</a:t>
                      </a:r>
                      <a:endParaRPr lang="en-US" sz="2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67000" y="1469337"/>
            <a:ext cx="68580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i="1" u="sng" dirty="0">
                <a:latin typeface="Times New Roman" pitchFamily="18" charset="0"/>
                <a:cs typeface="Times New Roman" pitchFamily="18" charset="0"/>
              </a:rPr>
              <a:t>PROJECT  PROFILE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52750" y="2400301"/>
            <a:ext cx="6229350" cy="2169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500" b="1" i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PREFERABLE HARDWERE REQUIREMENT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70930"/>
              </p:ext>
            </p:extLst>
          </p:nvPr>
        </p:nvGraphicFramePr>
        <p:xfrm>
          <a:off x="3638550" y="1885952"/>
          <a:ext cx="4629150" cy="19192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57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Hardware Requirement(</a:t>
                      </a:r>
                      <a:r>
                        <a:rPr kumimoji="0" lang="en-US" sz="18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Devloper</a:t>
                      </a: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’ s side)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2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PROCESSOR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</a:t>
                      </a:r>
                      <a:r>
                        <a:rPr kumimoji="0" lang="en-US" sz="1800" b="1" kern="1200" dirty="0"/>
                        <a:t> </a:t>
                      </a:r>
                      <a:r>
                        <a:rPr kumimoji="0" lang="en-US" sz="1800" b="1" kern="1200" dirty="0" smtClean="0"/>
                        <a:t>Minimum Intel i3 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RAM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1 GB RAM or Higher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HDD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500 GB HDD or higher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MONITOR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17” VGA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57652"/>
              </p:ext>
            </p:extLst>
          </p:nvPr>
        </p:nvGraphicFramePr>
        <p:xfrm>
          <a:off x="3638550" y="3943352"/>
          <a:ext cx="4629150" cy="1885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9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Hardware Requirements (User’s side)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6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PROCESSOR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kern="1200" dirty="0"/>
                        <a:t>  Pentium </a:t>
                      </a:r>
                      <a:r>
                        <a:rPr kumimoji="0" lang="en-US" sz="1800" b="1" kern="1200" dirty="0" err="1"/>
                        <a:t>II&amp;Iv</a:t>
                      </a:r>
                      <a:r>
                        <a:rPr kumimoji="0" lang="en-US" sz="1800" b="1" kern="1200" dirty="0"/>
                        <a:t>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RAM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1 GB RAM or Higher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8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HDD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250 GB  HDD or higher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8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MONITOR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u="none" strike="noStrike" cap="none" normalizeH="0" baseline="0" dirty="0">
                          <a:ln>
                            <a:noFill/>
                          </a:ln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  17” VGA</a:t>
                      </a:r>
                      <a:endParaRPr kumimoji="0" 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3429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38400" y="857251"/>
            <a:ext cx="7658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1" u="sng" dirty="0"/>
              <a:t>PREFERABLE</a:t>
            </a:r>
            <a:r>
              <a:rPr lang="en-US" sz="2100" b="1" i="1" u="sng" dirty="0"/>
              <a:t>  </a:t>
            </a:r>
            <a:r>
              <a:rPr lang="en-US" sz="3000" b="1" i="1" u="sng" dirty="0"/>
              <a:t>HARDWARE</a:t>
            </a:r>
            <a:r>
              <a:rPr lang="en-US" sz="2100" b="1" i="1" u="sng" dirty="0"/>
              <a:t>  </a:t>
            </a:r>
            <a:r>
              <a:rPr lang="en-US" sz="3000" b="1" i="1" u="sng" dirty="0"/>
              <a:t>REQUIREMENT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50"/>
            </a:gs>
            <a:gs pos="50000">
              <a:srgbClr val="FFFF00"/>
            </a:gs>
            <a:gs pos="73000">
              <a:srgbClr val="FFFF00"/>
            </a:gs>
            <a:gs pos="95000">
              <a:srgbClr val="FFF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8450" y="2482410"/>
            <a:ext cx="6515100" cy="2169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PREFERABLE</a:t>
            </a:r>
            <a:r>
              <a:rPr lang="en-US" sz="405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sz="405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500" b="1" i="1" u="sng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1165</Words>
  <Application>Microsoft Office PowerPoint</Application>
  <PresentationFormat>Widescreen</PresentationFormat>
  <Paragraphs>408</Paragraphs>
  <Slides>46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宋体</vt:lpstr>
      <vt:lpstr>Arial</vt:lpstr>
      <vt:lpstr>Calibri</vt:lpstr>
      <vt:lpstr>Gautami</vt:lpstr>
      <vt:lpstr>Lucida Sans Unicode</vt:lpstr>
      <vt:lpstr>Times New Roman</vt:lpstr>
      <vt:lpstr>Wingdings</vt:lpstr>
      <vt:lpstr>Office Theme</vt:lpstr>
      <vt:lpstr>Picture</vt:lpstr>
      <vt:lpstr>PowerPoint Presentation</vt:lpstr>
      <vt:lpstr>PowerPoint Presentation</vt:lpstr>
      <vt:lpstr>PowerPoint Presentation</vt:lpstr>
      <vt:lpstr>About Project</vt:lpstr>
      <vt:lpstr>Existing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</vt:lpstr>
      <vt:lpstr>PowerPoint Presentation</vt:lpstr>
      <vt:lpstr>PowerPoint Presentation</vt:lpstr>
      <vt:lpstr>PowerPoint Presentation</vt:lpstr>
      <vt:lpstr>Admin Login</vt:lpstr>
      <vt:lpstr>PowerPoint Presentation</vt:lpstr>
      <vt:lpstr>PowerPoint Presentation</vt:lpstr>
      <vt:lpstr>DATA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Shivam Computer</dc:creator>
  <cp:lastModifiedBy>Amit Chauhan</cp:lastModifiedBy>
  <cp:revision>301</cp:revision>
  <dcterms:created xsi:type="dcterms:W3CDTF">2016-04-11T05:20:37Z</dcterms:created>
  <dcterms:modified xsi:type="dcterms:W3CDTF">2021-07-09T01:30:16Z</dcterms:modified>
</cp:coreProperties>
</file>